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33CC33"/>
    <a:srgbClr val="0000FF"/>
    <a:srgbClr val="CCFFCC"/>
    <a:srgbClr val="99FF99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8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2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7709"/>
            <a:ext cx="12192000" cy="875763"/>
          </a:xfrm>
          <a:solidFill>
            <a:srgbClr val="33CC33"/>
          </a:solidFill>
        </p:spPr>
        <p:txBody>
          <a:bodyPr/>
          <a:lstStyle/>
          <a:p>
            <a:r>
              <a:rPr lang="es-CL" dirty="0" smtClean="0">
                <a:latin typeface="Calibri" panose="020F0502020204030204" pitchFamily="34" charset="0"/>
              </a:rPr>
              <a:t>  </a:t>
            </a:r>
            <a:r>
              <a:rPr lang="es-CL" b="1" dirty="0" err="1" smtClean="0">
                <a:latin typeface="Calibri" panose="020F0502020204030204" pitchFamily="34" charset="0"/>
              </a:rPr>
              <a:t>I°</a:t>
            </a:r>
            <a:r>
              <a:rPr lang="es-CL" b="1" dirty="0" smtClean="0">
                <a:latin typeface="Calibri" panose="020F0502020204030204" pitchFamily="34" charset="0"/>
              </a:rPr>
              <a:t> MEDIO  A  2025</a:t>
            </a:r>
            <a:endParaRPr lang="es-CL" b="1" dirty="0">
              <a:latin typeface="Calibri" panose="020F050202020403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704570"/>
              </p:ext>
            </p:extLst>
          </p:nvPr>
        </p:nvGraphicFramePr>
        <p:xfrm>
          <a:off x="0" y="856211"/>
          <a:ext cx="12217759" cy="60017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2706"/>
                <a:gridCol w="2012336"/>
                <a:gridCol w="1956305"/>
                <a:gridCol w="2394828"/>
                <a:gridCol w="1938030"/>
                <a:gridCol w="2013554"/>
              </a:tblGrid>
              <a:tr h="434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</a:tr>
              <a:tr h="389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07:55 - </a:t>
                      </a: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9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FILOSOFÍA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9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FILOSOFÍA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9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807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DIFERENCIADO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11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DIFERENCIADO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9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9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9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QUÍMICA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9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QUÍMICA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CONSEJO DE CURSO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9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9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14:40 - </a:t>
                      </a: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9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15:25 - </a:t>
                      </a: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9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16:10 </a:t>
                      </a: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- 16:55</a:t>
                      </a:r>
                      <a:endParaRPr lang="es-CL" sz="16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346" y="94312"/>
            <a:ext cx="2167224" cy="78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825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53037"/>
          </a:xfrm>
          <a:solidFill>
            <a:srgbClr val="33CC33"/>
          </a:solidFill>
        </p:spPr>
        <p:txBody>
          <a:bodyPr/>
          <a:lstStyle/>
          <a:p>
            <a:r>
              <a:rPr lang="es-CL" dirty="0" smtClean="0"/>
              <a:t>  </a:t>
            </a:r>
            <a:r>
              <a:rPr lang="es-CL" b="1" dirty="0" err="1" smtClean="0">
                <a:latin typeface="+mn-lt"/>
              </a:rPr>
              <a:t>I°</a:t>
            </a:r>
            <a:r>
              <a:rPr lang="es-CL" b="1" dirty="0" smtClean="0">
                <a:latin typeface="+mn-lt"/>
              </a:rPr>
              <a:t> medio  b   2025</a:t>
            </a:r>
            <a:endParaRPr lang="es-CL" b="1" dirty="0">
              <a:latin typeface="+mn-lt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698167"/>
              </p:ext>
            </p:extLst>
          </p:nvPr>
        </p:nvGraphicFramePr>
        <p:xfrm>
          <a:off x="1" y="849744"/>
          <a:ext cx="12191999" cy="6081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8695"/>
                <a:gridCol w="2008093"/>
                <a:gridCol w="1952179"/>
                <a:gridCol w="2389777"/>
                <a:gridCol w="1933945"/>
                <a:gridCol w="2009310"/>
              </a:tblGrid>
              <a:tr h="4525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</a:tr>
              <a:tr h="4111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07:55- 08:10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19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32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18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505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FILOSOFÍA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DIFERENCIADO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32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FILOSOFÍA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DIFERENCIADO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18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111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QUÍMICA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58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QUÍMICA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21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97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602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14:40- 15:25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324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15:25- 16:10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CONSEJO DE CURSO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25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16:10 -16:55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202" y="75901"/>
            <a:ext cx="2222088" cy="80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125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83126"/>
            <a:ext cx="12192000" cy="881494"/>
          </a:xfrm>
          <a:solidFill>
            <a:srgbClr val="33CC33"/>
          </a:solidFill>
        </p:spPr>
        <p:txBody>
          <a:bodyPr/>
          <a:lstStyle/>
          <a:p>
            <a:r>
              <a:rPr lang="es-CL" dirty="0" smtClean="0">
                <a:latin typeface="+mn-lt"/>
              </a:rPr>
              <a:t>  </a:t>
            </a:r>
            <a:r>
              <a:rPr lang="es-CL" b="1" dirty="0" err="1" smtClean="0">
                <a:latin typeface="+mn-lt"/>
              </a:rPr>
              <a:t>Ii°</a:t>
            </a:r>
            <a:r>
              <a:rPr lang="es-CL" b="1" dirty="0" smtClean="0">
                <a:latin typeface="+mn-lt"/>
              </a:rPr>
              <a:t> medio  a  2025</a:t>
            </a:r>
            <a:endParaRPr lang="es-CL" b="1" dirty="0">
              <a:latin typeface="+mn-lt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924042"/>
              </p:ext>
            </p:extLst>
          </p:nvPr>
        </p:nvGraphicFramePr>
        <p:xfrm>
          <a:off x="1" y="812800"/>
          <a:ext cx="12191999" cy="60972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8694"/>
                <a:gridCol w="2008093"/>
                <a:gridCol w="1952180"/>
                <a:gridCol w="2389779"/>
                <a:gridCol w="1933944"/>
                <a:gridCol w="2009309"/>
              </a:tblGrid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07:55 - </a:t>
                      </a: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148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06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0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23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QUÍMICA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453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QUÍMICA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0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0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18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FILOSOFÍA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0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FILOSOFÍA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FÍSICA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0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0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14:40 - </a:t>
                      </a: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ARTE/MÚSICA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0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15:25 - </a:t>
                      </a: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ARTE/MÚSICA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86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16:10  - 16:55</a:t>
                      </a:r>
                      <a:endParaRPr lang="es-CL" sz="16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CONSEJO DE CURSO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1386" y="0"/>
            <a:ext cx="2214141" cy="798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2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2800"/>
          </a:xfrm>
          <a:solidFill>
            <a:srgbClr val="33CC33"/>
          </a:solidFill>
        </p:spPr>
        <p:txBody>
          <a:bodyPr/>
          <a:lstStyle/>
          <a:p>
            <a:r>
              <a:rPr lang="es-CL" dirty="0" smtClean="0"/>
              <a:t>  </a:t>
            </a:r>
            <a:r>
              <a:rPr lang="es-CL" b="1" dirty="0" err="1" smtClean="0">
                <a:latin typeface="+mn-lt"/>
              </a:rPr>
              <a:t>Ii°</a:t>
            </a:r>
            <a:r>
              <a:rPr lang="es-CL" b="1" dirty="0" smtClean="0">
                <a:latin typeface="+mn-lt"/>
              </a:rPr>
              <a:t> medio  b  2025</a:t>
            </a:r>
            <a:endParaRPr lang="es-CL" b="1" dirty="0">
              <a:latin typeface="+mn-lt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785494"/>
              </p:ext>
            </p:extLst>
          </p:nvPr>
        </p:nvGraphicFramePr>
        <p:xfrm>
          <a:off x="1" y="812802"/>
          <a:ext cx="12192000" cy="65858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2656"/>
                <a:gridCol w="2058657"/>
                <a:gridCol w="1927795"/>
                <a:gridCol w="2194367"/>
                <a:gridCol w="2115606"/>
                <a:gridCol w="2002919"/>
              </a:tblGrid>
              <a:tr h="4710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</a:tr>
              <a:tr h="3450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07:55 - </a:t>
                      </a: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47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FÍSICA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QUÍMICA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47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FÍSICA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QUÍMICA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2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15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FILOSOFÍA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66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FILOSOFÍA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TECNOLOGÍA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47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BIOLOGÍA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949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EDUC. FÍSICA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BIOLOGÍA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DUC. FÍSICA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78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FÍSICA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BIOLOGÍA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6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517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14:40 - </a:t>
                      </a:r>
                      <a:r>
                        <a:rPr lang="es-CL" sz="14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ORIENTACIÓN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ARTE/MÚSICA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5197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15:25 - </a:t>
                      </a:r>
                      <a:r>
                        <a:rPr lang="es-CL" sz="14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HISTORIA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CONSEJO DE CURSO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ARTE/MÚSICA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96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4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16:10 </a:t>
                      </a:r>
                      <a:r>
                        <a:rPr lang="es-CL" sz="14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- 16:55</a:t>
                      </a:r>
                      <a:endParaRPr lang="es-CL" sz="14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259" y="18022"/>
            <a:ext cx="2204185" cy="79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42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01521"/>
          </a:xfrm>
          <a:solidFill>
            <a:srgbClr val="33CC33"/>
          </a:solidFill>
          <a:ln>
            <a:solidFill>
              <a:srgbClr val="33CC33"/>
            </a:solidFill>
          </a:ln>
        </p:spPr>
        <p:txBody>
          <a:bodyPr/>
          <a:lstStyle/>
          <a:p>
            <a:r>
              <a:rPr lang="es-CL" dirty="0" smtClean="0"/>
              <a:t>  </a:t>
            </a:r>
            <a:r>
              <a:rPr lang="es-CL" b="1" dirty="0" err="1" smtClean="0">
                <a:latin typeface="+mn-lt"/>
              </a:rPr>
              <a:t>III°</a:t>
            </a:r>
            <a:r>
              <a:rPr lang="es-CL" b="1" dirty="0" smtClean="0">
                <a:latin typeface="+mn-lt"/>
              </a:rPr>
              <a:t> medio  a  2025</a:t>
            </a:r>
            <a:endParaRPr lang="es-CL" b="1" dirty="0">
              <a:latin typeface="+mn-lt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796290"/>
              </p:ext>
            </p:extLst>
          </p:nvPr>
        </p:nvGraphicFramePr>
        <p:xfrm>
          <a:off x="1" y="850005"/>
          <a:ext cx="12192000" cy="60310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5348"/>
                <a:gridCol w="2050709"/>
                <a:gridCol w="1920352"/>
                <a:gridCol w="1876899"/>
                <a:gridCol w="2020534"/>
                <a:gridCol w="2438158"/>
              </a:tblGrid>
              <a:tr h="470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</a:tr>
              <a:tr h="3474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07:55 - </a:t>
                      </a: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714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E. CIUDADANA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933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E. CIUDADANÍA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679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933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933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06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9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ELECTIVO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11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ELECTIVO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0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CONSEJO DE CURSO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564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933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14:40 - </a:t>
                      </a: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 DE LA C.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FILOSOFÍA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25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15:25 - </a:t>
                      </a: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 DE LA C.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FILOSOFÍA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531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ES" sz="1600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16:10 – 16:55</a:t>
                      </a:r>
                      <a:endParaRPr lang="es-CL" sz="1600" dirty="0">
                        <a:solidFill>
                          <a:srgbClr val="0000FF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006" marR="68006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006" marR="68006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006" marR="68006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006" marR="68006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006" marR="68006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006" marR="68006" marT="0" marB="0"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5039" y="48786"/>
            <a:ext cx="2229616" cy="80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574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4400"/>
          </a:xfrm>
          <a:solidFill>
            <a:srgbClr val="33CC33"/>
          </a:solidFill>
        </p:spPr>
        <p:txBody>
          <a:bodyPr/>
          <a:lstStyle/>
          <a:p>
            <a:r>
              <a:rPr lang="es-CL" dirty="0" smtClean="0"/>
              <a:t>  </a:t>
            </a:r>
            <a:r>
              <a:rPr lang="es-CL" b="1" dirty="0" err="1" smtClean="0">
                <a:latin typeface="+mn-lt"/>
              </a:rPr>
              <a:t>III°</a:t>
            </a:r>
            <a:r>
              <a:rPr lang="es-CL" b="1" dirty="0" smtClean="0">
                <a:latin typeface="+mn-lt"/>
              </a:rPr>
              <a:t> medio  b  2025</a:t>
            </a:r>
            <a:endParaRPr lang="es-CL" b="1" dirty="0">
              <a:latin typeface="+mn-lt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885542"/>
              </p:ext>
            </p:extLst>
          </p:nvPr>
        </p:nvGraphicFramePr>
        <p:xfrm>
          <a:off x="1" y="821267"/>
          <a:ext cx="12191999" cy="62402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5348"/>
                <a:gridCol w="2050709"/>
                <a:gridCol w="1920351"/>
                <a:gridCol w="1876899"/>
                <a:gridCol w="2020534"/>
                <a:gridCol w="2438158"/>
              </a:tblGrid>
              <a:tr h="462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</a:tr>
              <a:tr h="367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07:55 - </a:t>
                      </a: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036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62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61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62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E. CIUDADANA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21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E. CIUDADANA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62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35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 DE LA C.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ELECTIVO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15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 DE LA C.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ELECTIVO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01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153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019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14:40 - </a:t>
                      </a: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FILOSOFÍA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019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15:25 - </a:t>
                      </a: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FILOSOFÍA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CONSEJO DE CURSO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64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16:10 – 16:55</a:t>
                      </a:r>
                      <a:endParaRPr lang="es-CL" sz="1600" dirty="0">
                        <a:solidFill>
                          <a:srgbClr val="0000FF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006" marR="68006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006" marR="68006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006" marR="68006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006" marR="68006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006" marR="68006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006" marR="68006" marT="0" marB="0"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7492" y="138545"/>
            <a:ext cx="2331017" cy="840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386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88642"/>
          </a:xfrm>
          <a:solidFill>
            <a:srgbClr val="33CC33"/>
          </a:solidFill>
        </p:spPr>
        <p:txBody>
          <a:bodyPr/>
          <a:lstStyle/>
          <a:p>
            <a:r>
              <a:rPr lang="es-CL" dirty="0" smtClean="0"/>
              <a:t>  </a:t>
            </a:r>
            <a:r>
              <a:rPr lang="es-CL" b="1" dirty="0" err="1" smtClean="0">
                <a:latin typeface="+mn-lt"/>
              </a:rPr>
              <a:t>Iv°</a:t>
            </a:r>
            <a:r>
              <a:rPr lang="es-CL" b="1" dirty="0" smtClean="0">
                <a:latin typeface="+mn-lt"/>
              </a:rPr>
              <a:t> medio  a  2025</a:t>
            </a:r>
            <a:endParaRPr lang="es-CL" b="1" dirty="0">
              <a:latin typeface="+mn-lt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494331"/>
              </p:ext>
            </p:extLst>
          </p:nvPr>
        </p:nvGraphicFramePr>
        <p:xfrm>
          <a:off x="1" y="794322"/>
          <a:ext cx="12191999" cy="61439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5349"/>
                <a:gridCol w="2050708"/>
                <a:gridCol w="1920350"/>
                <a:gridCol w="1876900"/>
                <a:gridCol w="2020534"/>
                <a:gridCol w="2438158"/>
              </a:tblGrid>
              <a:tr h="434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</a:tr>
              <a:tr h="400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07:55 - </a:t>
                      </a: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58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E. CIUDADANA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00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E. CIUDADANA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00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00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ELECTIVO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00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ELECTIVO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00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00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 DE LA C.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00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 DE LA C.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00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CONSEJO DE CURSO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00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00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14:40 - </a:t>
                      </a: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FILOSOFÍA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00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15:25 - </a:t>
                      </a: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FILOSOFÍA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46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16:10 – 16:55</a:t>
                      </a:r>
                      <a:endParaRPr lang="es-CL" sz="1600" dirty="0">
                        <a:solidFill>
                          <a:srgbClr val="0000FF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756" marR="63756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756" marR="63756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756" marR="63756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756" marR="63756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756" marR="63756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756" marR="63756" marT="0" marB="0"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435" y="56328"/>
            <a:ext cx="2152073" cy="77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53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4400"/>
          </a:xfrm>
          <a:solidFill>
            <a:srgbClr val="33CC33"/>
          </a:solidFill>
        </p:spPr>
        <p:txBody>
          <a:bodyPr/>
          <a:lstStyle/>
          <a:p>
            <a:r>
              <a:rPr lang="es-CL" dirty="0" smtClean="0"/>
              <a:t>  </a:t>
            </a:r>
            <a:r>
              <a:rPr lang="es-CL" b="1" dirty="0" err="1" smtClean="0">
                <a:latin typeface="+mn-lt"/>
              </a:rPr>
              <a:t>iv°</a:t>
            </a:r>
            <a:r>
              <a:rPr lang="es-CL" b="1" dirty="0" smtClean="0">
                <a:latin typeface="+mn-lt"/>
              </a:rPr>
              <a:t> MEDIO  B  2025</a:t>
            </a:r>
            <a:endParaRPr lang="es-CL" b="1" dirty="0">
              <a:latin typeface="+mn-lt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880784"/>
              </p:ext>
            </p:extLst>
          </p:nvPr>
        </p:nvGraphicFramePr>
        <p:xfrm>
          <a:off x="1" y="803563"/>
          <a:ext cx="12191999" cy="63317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5348"/>
                <a:gridCol w="2050709"/>
                <a:gridCol w="1920351"/>
                <a:gridCol w="1876899"/>
                <a:gridCol w="2020534"/>
                <a:gridCol w="2438158"/>
              </a:tblGrid>
              <a:tr h="415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HORA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CL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</a:tr>
              <a:tr h="424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07:55 - </a:t>
                      </a: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Acogida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89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08:10 – 08:55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E. CIUDADANA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FILOSOFÍA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526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08:55 – 09:40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E. CIUDADANA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FILOSOFÍA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09:40 – 10:00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36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10:45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ELECTIVO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CONSEJO DE CURSO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55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10:45 – 11:30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ELECTIVO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89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11:30 – 11:40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Recreo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40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11:40 – 12:25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40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12:25 – 13:10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D1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554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13:10 – 13:55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CREM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LENGUAJE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644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13:55 – 14:40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b="1" i="1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Almuerzo</a:t>
                      </a: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4272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14:40 - </a:t>
                      </a: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 DE LA C.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3797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15:25 - </a:t>
                      </a:r>
                      <a:r>
                        <a:rPr lang="es-CL" sz="160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16:10</a:t>
                      </a:r>
                    </a:p>
                  </a:txBody>
                  <a:tcPr marL="68580" marR="68580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INGLÉS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CIENCIAS DE LA C.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MATEMÁTICA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D3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CC"/>
                    </a:solidFill>
                  </a:tcPr>
                </a:tc>
              </a:tr>
              <a:tr h="262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r>
                        <a:rPr lang="es-CL" sz="1600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16:10 – 16:55</a:t>
                      </a:r>
                      <a:endParaRPr lang="es-CL" sz="1600" dirty="0">
                        <a:solidFill>
                          <a:srgbClr val="0000FF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006" marR="68006" marT="0" marB="0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006" marR="68006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006" marR="68006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006" marR="68006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006" marR="68006" marT="0" marB="0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76425" algn="l"/>
                          <a:tab pos="4619625" algn="l"/>
                        </a:tabLst>
                      </a:pPr>
                      <a:endParaRPr lang="es-C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006" marR="68006" marT="0" marB="0"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5600" y="49225"/>
            <a:ext cx="2262908" cy="815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83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574</TotalTime>
  <Words>1019</Words>
  <Application>Microsoft Office PowerPoint</Application>
  <PresentationFormat>Panorámica</PresentationFormat>
  <Paragraphs>675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Celestial</vt:lpstr>
      <vt:lpstr>  I° MEDIO  A  2025</vt:lpstr>
      <vt:lpstr>  I° medio  b   2025</vt:lpstr>
      <vt:lpstr>  Ii° medio  a  2025</vt:lpstr>
      <vt:lpstr>  Ii° medio  b  2025</vt:lpstr>
      <vt:lpstr>  III° medio  a  2025</vt:lpstr>
      <vt:lpstr>  III° medio  b  2025</vt:lpstr>
      <vt:lpstr>  Iv° medio  a  2025</vt:lpstr>
      <vt:lpstr>  iv° MEDIO  B  2025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Rosanna Silva</dc:creator>
  <cp:lastModifiedBy>Cuenta Microsoft</cp:lastModifiedBy>
  <cp:revision>74</cp:revision>
  <dcterms:created xsi:type="dcterms:W3CDTF">2022-03-15T17:51:38Z</dcterms:created>
  <dcterms:modified xsi:type="dcterms:W3CDTF">2025-04-03T19:19:23Z</dcterms:modified>
</cp:coreProperties>
</file>